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4"/>
  </p:notesMasterIdLst>
  <p:sldIdLst>
    <p:sldId id="30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57E3776-79D9-4C77-BF2B-54208995BF5C}">
  <a:tblStyle styleId="{957E3776-79D9-4C77-BF2B-54208995BF5C}" styleName="Table_0">
    <a:wholeTbl>
      <a:tcTxStyle b="off" i="off">
        <a:font>
          <a:latin typeface="Rockwell"/>
          <a:ea typeface="Rockwell"/>
          <a:cs typeface="Rockwell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rgbClr val="FFFFFF"/>
      </a:tcTxStyle>
      <a:tcStyle>
        <a:tcBdr/>
        <a:fill>
          <a:solidFill>
            <a:srgbClr val="FFAB40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rgbClr val="FFFFFF"/>
      </a:tcTxStyle>
      <a:tcStyle>
        <a:tcBdr/>
        <a:fill>
          <a:solidFill>
            <a:srgbClr val="FFAB40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AB40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AB40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5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6234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      Gold Experience 2nd Edition B2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9479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0382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0903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6144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2320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10730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4357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353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7064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7661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07953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27418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86474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06621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26368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53124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08380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18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27868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20983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50314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28579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4000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51305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15147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40528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25868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624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77836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55676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80819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8204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7584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7227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3966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</a:t>
            </a:r>
            <a:br>
              <a:rPr lang="pl-PL" dirty="0"/>
            </a:br>
            <a:r>
              <a:rPr lang="pl-PL" dirty="0" err="1"/>
              <a:t>reported</a:t>
            </a:r>
            <a:r>
              <a:rPr lang="pl-PL" dirty="0"/>
              <a:t> speech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4571529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3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Questions in reported speech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7" name="Shape 2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9033" y="470401"/>
            <a:ext cx="1357513" cy="1357513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Shape 238"/>
          <p:cNvSpPr/>
          <p:nvPr/>
        </p:nvSpPr>
        <p:spPr>
          <a:xfrm>
            <a:off x="9516200" y="2075425"/>
            <a:ext cx="2247900" cy="1730100"/>
          </a:xfrm>
          <a:prstGeom prst="wedgeRoundRectCallout">
            <a:avLst>
              <a:gd name="adj1" fmla="val -200"/>
              <a:gd name="adj2" fmla="val -5985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reporting questions, as well as changing the tenses, pronouns, time and place words, the word order is also different. 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9516200" y="4053025"/>
            <a:ext cx="2247900" cy="1730100"/>
          </a:xfrm>
          <a:prstGeom prst="wedgeRoundRectCallout">
            <a:avLst>
              <a:gd name="adj1" fmla="val -3650"/>
              <a:gd name="adj2" fmla="val -5489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two types of questions: open (</a:t>
            </a:r>
            <a:r>
              <a:rPr lang="en-US" i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</a:t>
            </a: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) and closed (yes/no). Let’s look at the closed example first and then the open question.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9562717" y="5942300"/>
            <a:ext cx="2247900" cy="6741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15051" y="1086101"/>
            <a:ext cx="1239894" cy="1239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Shape 2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6876" y="108610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Shape 243"/>
          <p:cNvSpPr/>
          <p:nvPr/>
        </p:nvSpPr>
        <p:spPr>
          <a:xfrm>
            <a:off x="6519325" y="1391500"/>
            <a:ext cx="2342100" cy="629100"/>
          </a:xfrm>
          <a:prstGeom prst="wedgeRoundRectCallout">
            <a:avLst>
              <a:gd name="adj1" fmla="val -53661"/>
              <a:gd name="adj2" fmla="val -7317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are your plans?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1830575" y="1404425"/>
            <a:ext cx="2342100" cy="629100"/>
          </a:xfrm>
          <a:prstGeom prst="wedgeRoundRectCallout">
            <a:avLst>
              <a:gd name="adj1" fmla="val -54993"/>
              <a:gd name="adj2" fmla="val -4003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you have time off?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Shape 245"/>
          <p:cNvSpPr txBox="1"/>
          <p:nvPr/>
        </p:nvSpPr>
        <p:spPr>
          <a:xfrm>
            <a:off x="5338250" y="2467463"/>
            <a:ext cx="33339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Step 1. The reporting verb</a:t>
            </a:r>
            <a:endParaRPr sz="14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Shape 246"/>
          <p:cNvSpPr txBox="1"/>
          <p:nvPr/>
        </p:nvSpPr>
        <p:spPr>
          <a:xfrm>
            <a:off x="5338150" y="4365225"/>
            <a:ext cx="3333900" cy="793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Step 3. Write the question as if it was affirmative (subject 1</a:t>
            </a:r>
            <a:r>
              <a:rPr lang="en-US" baseline="300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), changing the tenses, pronouns, etc. too. </a:t>
            </a:r>
            <a:endParaRPr baseline="300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Shape 247"/>
          <p:cNvSpPr txBox="1"/>
          <p:nvPr/>
        </p:nvSpPr>
        <p:spPr>
          <a:xfrm>
            <a:off x="5338250" y="3191325"/>
            <a:ext cx="3333900" cy="674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Step 2. The question word (what, where, how, etc.); omit the auxiliary verb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do, does, did</a:t>
            </a:r>
            <a:endParaRPr sz="1400" b="0" i="1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8" name="Shape 248"/>
          <p:cNvSpPr txBox="1"/>
          <p:nvPr/>
        </p:nvSpPr>
        <p:spPr>
          <a:xfrm>
            <a:off x="484850" y="4365225"/>
            <a:ext cx="3333900" cy="793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Step 3. Write the question as if it was affirmative (subject 1</a:t>
            </a:r>
            <a:r>
              <a:rPr lang="en-US" baseline="30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), changing the tenses, pronouns, etc. too. </a:t>
            </a:r>
            <a:endParaRPr sz="1400" b="0" i="0" u="none" strike="noStrike" cap="none" baseline="300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Shape 249"/>
          <p:cNvSpPr txBox="1"/>
          <p:nvPr/>
        </p:nvSpPr>
        <p:spPr>
          <a:xfrm>
            <a:off x="484850" y="3209179"/>
            <a:ext cx="3333900" cy="674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Step 2. Add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whether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(if there is an auxiliary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do, does, did,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omit it)</a:t>
            </a:r>
            <a:endParaRPr sz="1400" b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484850" y="2467450"/>
            <a:ext cx="33339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Step 1. The reporting verb</a:t>
            </a:r>
            <a:endParaRPr sz="14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373550" y="2822863"/>
            <a:ext cx="3333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He asked (me)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373550" y="3954888"/>
            <a:ext cx="3333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He asked (me) if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373550" y="5202325"/>
            <a:ext cx="3333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He asked (me) if I had time off.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5257225" y="5202325"/>
            <a:ext cx="3604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He asked (me) what my plans were.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5257225" y="3945975"/>
            <a:ext cx="3333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He asked (me) what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5257225" y="2822863"/>
            <a:ext cx="3333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He asked (me)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4041952" y="2562225"/>
            <a:ext cx="1073100" cy="629100"/>
          </a:xfrm>
          <a:prstGeom prst="wedgeRoundRectCallout">
            <a:avLst>
              <a:gd name="adj1" fmla="val -200"/>
              <a:gd name="adj2" fmla="val -5985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Often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ask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2223000" y="5648375"/>
            <a:ext cx="2017200" cy="692400"/>
          </a:xfrm>
          <a:prstGeom prst="wedgeRoundRectCallout">
            <a:avLst>
              <a:gd name="adj1" fmla="val -4723"/>
              <a:gd name="adj2" fmla="val -5834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Don’t use a question mark!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" name="Shape 259"/>
          <p:cNvSpPr/>
          <p:nvPr/>
        </p:nvSpPr>
        <p:spPr>
          <a:xfrm rot="2017843" flipH="1">
            <a:off x="2979209" y="5506840"/>
            <a:ext cx="1124517" cy="588509"/>
          </a:xfrm>
          <a:prstGeom prst="arc">
            <a:avLst>
              <a:gd name="adj1" fmla="val 13357604"/>
              <a:gd name="adj2" fmla="val 1931203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4041950" y="3678325"/>
            <a:ext cx="1073100" cy="894900"/>
          </a:xfrm>
          <a:prstGeom prst="wedgeRoundRectCallout">
            <a:avLst>
              <a:gd name="adj1" fmla="val -200"/>
              <a:gd name="adj2" fmla="val -5985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is still no auxiliary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4389550" y="5800775"/>
            <a:ext cx="4386300" cy="894900"/>
          </a:xfrm>
          <a:prstGeom prst="wedgeRoundRectCallout">
            <a:avLst>
              <a:gd name="adj1" fmla="val -3286"/>
              <a:gd name="adj2" fmla="val -5704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plans were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the subject + verb. If you are finding it hard to think what the word order should be, imagine the answer to the question. E.g. </a:t>
            </a:r>
            <a:r>
              <a:rPr lang="en-US" b="1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plans were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go shopping.</a:t>
            </a:r>
            <a:endParaRPr i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Shape 262"/>
          <p:cNvSpPr/>
          <p:nvPr/>
        </p:nvSpPr>
        <p:spPr>
          <a:xfrm rot="3224619" flipH="1">
            <a:off x="8040516" y="5517999"/>
            <a:ext cx="734022" cy="566193"/>
          </a:xfrm>
          <a:prstGeom prst="arc">
            <a:avLst>
              <a:gd name="adj1" fmla="val 12108373"/>
              <a:gd name="adj2" fmla="val 1802264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5CE3737D-D616-4FA9-88C0-39E52BE80C8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65846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None/>
            </a:pPr>
            <a:endParaRPr sz="1600" b="0" i="1" u="none" strike="noStrike" cap="none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Shape 269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400"/>
              <a:buFont typeface="Noto Sans Symbols"/>
              <a:buNone/>
            </a:pPr>
            <a:endParaRPr sz="16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Shape 271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2" name="Shape 272"/>
          <p:cNvSpPr txBox="1"/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Write these statements and questions in reported speech.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Shape 273"/>
          <p:cNvSpPr txBox="1"/>
          <p:nvPr/>
        </p:nvSpPr>
        <p:spPr>
          <a:xfrm>
            <a:off x="627797" y="1453601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AutoNum type="arabicPeriod"/>
            </a:pPr>
            <a:r>
              <a:rPr lang="en-US" sz="1600" b="0" i="0" u="none" strike="noStrike" cap="none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Jack and Helen asked me, “Did you enjoy the film last week?”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Shape 274"/>
          <p:cNvSpPr txBox="1"/>
          <p:nvPr/>
        </p:nvSpPr>
        <p:spPr>
          <a:xfrm>
            <a:off x="627797" y="2218189"/>
            <a:ext cx="973085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AutoNum type="arabicPeriod" startAt="2"/>
            </a:pPr>
            <a:r>
              <a:rPr lang="en-US" sz="1600" b="0" i="0" u="none" strike="noStrike" cap="none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“The council has been cleaning the streets more recently,” Laura told us.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5" name="Shape 275"/>
          <p:cNvSpPr txBox="1"/>
          <p:nvPr/>
        </p:nvSpPr>
        <p:spPr>
          <a:xfrm>
            <a:off x="627797" y="2921477"/>
            <a:ext cx="973085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AutoNum type="arabicPeriod" startAt="3"/>
            </a:pPr>
            <a:r>
              <a:rPr lang="en-US" sz="1600" b="0" i="0" u="none" strike="noStrike" cap="none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“I may take the train to work next week if the traffic is bad,” said Philip.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6" name="Shape 276"/>
          <p:cNvSpPr txBox="1"/>
          <p:nvPr/>
        </p:nvSpPr>
        <p:spPr>
          <a:xfrm>
            <a:off x="587772" y="3632032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AutoNum type="arabicPeriod" startAt="4"/>
            </a:pPr>
            <a:r>
              <a:rPr lang="en-US" sz="1600" b="0" i="0" u="none" strike="noStrike" cap="none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Claire asked us, “What time did you go home last night?”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7" name="Shape 277"/>
          <p:cNvSpPr txBox="1"/>
          <p:nvPr/>
        </p:nvSpPr>
        <p:spPr>
          <a:xfrm>
            <a:off x="587772" y="4342567"/>
            <a:ext cx="973085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AutoNum type="arabicPeriod" startAt="5"/>
            </a:pPr>
            <a:r>
              <a:rPr lang="en-US" sz="1600" b="0" i="0" u="none" strike="noStrike" cap="none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Charlie says, “I have been looking for you all day.”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8" name="Shape 278"/>
          <p:cNvSpPr txBox="1"/>
          <p:nvPr/>
        </p:nvSpPr>
        <p:spPr>
          <a:xfrm>
            <a:off x="627797" y="5011787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4686"/>
              </a:buClr>
              <a:buSzPts val="1600"/>
              <a:buFont typeface="Open Sans"/>
              <a:buAutoNum type="arabicPeriod" startAt="6"/>
            </a:pPr>
            <a:r>
              <a:rPr lang="en-US" sz="1600" b="0" i="0" u="none" strike="noStrike" cap="none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“They must come home right way,” said Tom and Will’s father.</a:t>
            </a:r>
            <a:endParaRPr sz="1600" b="0" i="0" u="none" strike="noStrike" cap="none">
              <a:solidFill>
                <a:srgbClr val="1B46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9" name="Shape 279"/>
          <p:cNvSpPr txBox="1"/>
          <p:nvPr/>
        </p:nvSpPr>
        <p:spPr>
          <a:xfrm>
            <a:off x="1073823" y="1835901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Jack and Helen asked me if I had enjoyed the film the week before.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0" name="Shape 280"/>
          <p:cNvSpPr txBox="1"/>
          <p:nvPr/>
        </p:nvSpPr>
        <p:spPr>
          <a:xfrm>
            <a:off x="1073829" y="2537364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Laura told us (that) the council had been cleaning the streets more at that time.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1" name="Shape 281"/>
          <p:cNvSpPr txBox="1"/>
          <p:nvPr/>
        </p:nvSpPr>
        <p:spPr>
          <a:xfrm>
            <a:off x="1073829" y="3261982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Philip said (that) he might take the train to work the following week if the traffic was/were bad.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Shape 282"/>
          <p:cNvSpPr txBox="1"/>
          <p:nvPr/>
        </p:nvSpPr>
        <p:spPr>
          <a:xfrm>
            <a:off x="1031025" y="3987300"/>
            <a:ext cx="7132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Claire asked us what time we had gone home the night before.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031033" y="4694795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 dirty="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Charlie says (that) he has been looking for me all day.</a:t>
            </a:r>
            <a:endParaRPr sz="1600" b="0" i="0" u="none" strike="noStrike" cap="none" dirty="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Shape 284"/>
          <p:cNvSpPr txBox="1"/>
          <p:nvPr/>
        </p:nvSpPr>
        <p:spPr>
          <a:xfrm>
            <a:off x="1073829" y="5343154"/>
            <a:ext cx="9730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Tom and Will’s father said (that) they had to go home right away.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5" name="Shape 2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45506" y="524335"/>
            <a:ext cx="1390033" cy="139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Shape 286"/>
          <p:cNvSpPr/>
          <p:nvPr/>
        </p:nvSpPr>
        <p:spPr>
          <a:xfrm>
            <a:off x="8776853" y="1467972"/>
            <a:ext cx="1661400" cy="1542600"/>
          </a:xfrm>
          <a:prstGeom prst="wedgeRoundRectCallout">
            <a:avLst>
              <a:gd name="adj1" fmla="val 59615"/>
              <a:gd name="adj2" fmla="val -3512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can be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were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because of the conditional structure.</a:t>
            </a:r>
            <a:endParaRPr sz="16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Shape 287"/>
          <p:cNvSpPr/>
          <p:nvPr/>
        </p:nvSpPr>
        <p:spPr>
          <a:xfrm rot="-1198644" flipH="1">
            <a:off x="9113238" y="2985189"/>
            <a:ext cx="1029125" cy="405324"/>
          </a:xfrm>
          <a:prstGeom prst="arc">
            <a:avLst>
              <a:gd name="adj1" fmla="val 14299044"/>
              <a:gd name="adj2" fmla="val 2115543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8776857" y="3670032"/>
            <a:ext cx="2594400" cy="1220100"/>
          </a:xfrm>
          <a:prstGeom prst="wedgeRoundRectCallout">
            <a:avLst>
              <a:gd name="adj1" fmla="val 53586"/>
              <a:gd name="adj2" fmla="val -3748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reporting verb is in the present, so we don’t change the tenses or time/place words. </a:t>
            </a:r>
            <a:endParaRPr sz="16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8776851" y="5006007"/>
            <a:ext cx="2306400" cy="1291200"/>
          </a:xfrm>
          <a:prstGeom prst="wedgeRoundRectCallout">
            <a:avLst>
              <a:gd name="adj1" fmla="val 55014"/>
              <a:gd name="adj2" fmla="val -3753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But be careful! The pronoun changes, so the verb needs to be conjugated correctly.</a:t>
            </a:r>
            <a:endParaRPr sz="16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0" name="Shape 290"/>
          <p:cNvSpPr/>
          <p:nvPr/>
        </p:nvSpPr>
        <p:spPr>
          <a:xfrm rot="10520078">
            <a:off x="5389198" y="4413753"/>
            <a:ext cx="3732667" cy="392490"/>
          </a:xfrm>
          <a:prstGeom prst="arc">
            <a:avLst>
              <a:gd name="adj1" fmla="val 10963501"/>
              <a:gd name="adj2" fmla="val 2107618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5492450" y="5681125"/>
            <a:ext cx="2820600" cy="1027800"/>
          </a:xfrm>
          <a:prstGeom prst="wedgeRoundRectCallout">
            <a:avLst>
              <a:gd name="adj1" fmla="val 54419"/>
              <a:gd name="adj2" fmla="val -4005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needs to change to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go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not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come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because we don’t know where the father is.</a:t>
            </a:r>
            <a:endParaRPr sz="16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2" name="Shape 292"/>
          <p:cNvSpPr/>
          <p:nvPr/>
        </p:nvSpPr>
        <p:spPr>
          <a:xfrm rot="-6778277">
            <a:off x="5262628" y="5881500"/>
            <a:ext cx="714890" cy="219651"/>
          </a:xfrm>
          <a:prstGeom prst="arc">
            <a:avLst>
              <a:gd name="adj1" fmla="val 13415878"/>
              <a:gd name="adj2" fmla="val 2147619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/>
          <p:nvPr/>
        </p:nvSpPr>
        <p:spPr>
          <a:xfrm rot="208251" flipH="1">
            <a:off x="2887506" y="4666598"/>
            <a:ext cx="7135689" cy="738546"/>
          </a:xfrm>
          <a:prstGeom prst="arc">
            <a:avLst>
              <a:gd name="adj1" fmla="val 10933320"/>
              <a:gd name="adj2" fmla="val 2152274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1A701476-48A6-408F-926B-F9488A6E9E1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often have to report what people have said or asked us. When we do this, we need to consider various things.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305302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 in reported speech.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Changing pronouns in reported speech.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Changes with time and place words.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Reported questions and word order.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Tense change…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DC0C3A4C-4168-43A1-A091-C492139CA62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3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changes in reported speech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2153138" y="5340450"/>
            <a:ext cx="2800500" cy="900000"/>
          </a:xfrm>
          <a:prstGeom prst="wedgeRoundRectCallout">
            <a:avLst>
              <a:gd name="adj1" fmla="val -58939"/>
              <a:gd name="adj2" fmla="val -213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these examples of reported speech and work out what tense is being used in the highlighted sections.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2594" y="5340447"/>
            <a:ext cx="870511" cy="87051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/>
          <p:nvPr/>
        </p:nvSpPr>
        <p:spPr>
          <a:xfrm>
            <a:off x="5278625" y="5340450"/>
            <a:ext cx="2606700" cy="900000"/>
          </a:xfrm>
          <a:prstGeom prst="wedgeRoundRectCallout">
            <a:avLst>
              <a:gd name="adj1" fmla="val -54939"/>
              <a:gd name="adj2" fmla="val -401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Now look at the direct speech for each example. What tenses are used?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8293175" y="5344350"/>
            <a:ext cx="2606700" cy="883800"/>
          </a:xfrm>
          <a:prstGeom prst="wedgeRoundRectCallout">
            <a:avLst>
              <a:gd name="adj1" fmla="val -55423"/>
              <a:gd name="adj2" fmla="val -552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tenses change from direct to reported speech.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77" name="Shape 77"/>
          <p:cNvGraphicFramePr/>
          <p:nvPr>
            <p:extLst>
              <p:ext uri="{D42A27DB-BD31-4B8C-83A1-F6EECF244321}">
                <p14:modId xmlns:p14="http://schemas.microsoft.com/office/powerpoint/2010/main" val="1006938675"/>
              </p:ext>
            </p:extLst>
          </p:nvPr>
        </p:nvGraphicFramePr>
        <p:xfrm>
          <a:off x="517050" y="1027854"/>
          <a:ext cx="11293200" cy="4175840"/>
        </p:xfrm>
        <a:graphic>
          <a:graphicData uri="http://schemas.openxmlformats.org/drawingml/2006/table">
            <a:tbl>
              <a:tblPr firstRow="1" bandRow="1">
                <a:noFill/>
                <a:tableStyleId>{957E3776-79D9-4C77-BF2B-54208995BF5C}</a:tableStyleId>
              </a:tblPr>
              <a:tblGrid>
                <a:gridCol w="6136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direct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reported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said she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 appointment that day.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have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an appointment today.”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Tom told me 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 getting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married the following June.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 getting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married next June.”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Jayne said Adam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quit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his job the week before.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“Adam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quit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his job last week.”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 told Laura that the team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been playing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well at that time. 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“The team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has been playing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well recently.”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Francesca said she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been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there before.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have been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there before.”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Diana told me she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 going to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visit her brother the following day.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 going to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visit my brother tomorrow.”</a:t>
                      </a:r>
                      <a:endParaRPr sz="1500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Jim said that when he had arrived, Sarah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already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left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“When I arrived, Sarah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had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already left.”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8" name="Shape 78"/>
          <p:cNvSpPr txBox="1"/>
          <p:nvPr/>
        </p:nvSpPr>
        <p:spPr>
          <a:xfrm>
            <a:off x="9361450" y="14501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9361450" y="2005838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9361450" y="25527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9361438" y="30952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 txBox="1"/>
          <p:nvPr/>
        </p:nvSpPr>
        <p:spPr>
          <a:xfrm>
            <a:off x="9361450" y="3637738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Shape 83"/>
          <p:cNvSpPr txBox="1"/>
          <p:nvPr/>
        </p:nvSpPr>
        <p:spPr>
          <a:xfrm>
            <a:off x="9361450" y="4193463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latin typeface="Open Sans"/>
                <a:ea typeface="Open Sans"/>
                <a:cs typeface="Open Sans"/>
                <a:sym typeface="Open Sans"/>
              </a:rPr>
              <a:t>was/were going to</a:t>
            </a:r>
            <a:endParaRPr sz="1500" i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Shape 84"/>
          <p:cNvSpPr txBox="1"/>
          <p:nvPr/>
        </p:nvSpPr>
        <p:spPr>
          <a:xfrm>
            <a:off x="9361450" y="47315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5" name="Shape 85"/>
          <p:cNvSpPr txBox="1"/>
          <p:nvPr/>
        </p:nvSpPr>
        <p:spPr>
          <a:xfrm>
            <a:off x="6747825" y="47194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6697100" y="4174563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latin typeface="Open Sans"/>
                <a:ea typeface="Open Sans"/>
                <a:cs typeface="Open Sans"/>
                <a:sym typeface="Open Sans"/>
              </a:rPr>
              <a:t>am/is/are going to</a:t>
            </a:r>
            <a:endParaRPr sz="1500" i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6778450" y="3629675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6633550" y="3084788"/>
            <a:ext cx="2606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perfect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6697100" y="253990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6697100" y="2005838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Shape 91"/>
          <p:cNvSpPr txBox="1"/>
          <p:nvPr/>
        </p:nvSpPr>
        <p:spPr>
          <a:xfrm>
            <a:off x="6697100" y="1450125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9189559" y="151379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00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/>
          <p:nvPr/>
        </p:nvSpPr>
        <p:spPr>
          <a:xfrm>
            <a:off x="9189559" y="205409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9189559" y="4762155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9189559" y="4237305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9189559" y="369894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9189559" y="3147905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9189559" y="260319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81EE357C-ED17-4B6F-B12B-C9E0A7C3CAB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3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changes in reported speech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7750600" y="5825350"/>
            <a:ext cx="4011900" cy="900000"/>
          </a:xfrm>
          <a:prstGeom prst="wedgeRoundRectCallout">
            <a:avLst>
              <a:gd name="adj1" fmla="val -58939"/>
              <a:gd name="adj2" fmla="val -213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tense does not change here. It is the same with the Past Perfect Continuous. Look…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9344" y="5907022"/>
            <a:ext cx="870511" cy="8705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7" name="Shape 107"/>
          <p:cNvGraphicFramePr/>
          <p:nvPr>
            <p:extLst>
              <p:ext uri="{D42A27DB-BD31-4B8C-83A1-F6EECF244321}">
                <p14:modId xmlns:p14="http://schemas.microsoft.com/office/powerpoint/2010/main" val="434157925"/>
              </p:ext>
            </p:extLst>
          </p:nvPr>
        </p:nvGraphicFramePr>
        <p:xfrm>
          <a:off x="517050" y="1027854"/>
          <a:ext cx="11293200" cy="4175840"/>
        </p:xfrm>
        <a:graphic>
          <a:graphicData uri="http://schemas.openxmlformats.org/drawingml/2006/table">
            <a:tbl>
              <a:tblPr firstRow="1" bandRow="1">
                <a:noFill/>
                <a:tableStyleId>{957E3776-79D9-4C77-BF2B-54208995BF5C}</a:tableStyleId>
              </a:tblPr>
              <a:tblGrid>
                <a:gridCol w="6136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direct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reported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said she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 appointment that day.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have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an appointment today.”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Tom told me 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 getting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married the following June.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 getting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married next June.”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Jayne said Adam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quit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his job the week before.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“Adam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quit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his job last week.”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 told Laura that the team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been playing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well at that time. 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“The team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has been playing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well recently.”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Francesca said she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been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there before.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have been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there before.”</a:t>
                      </a:r>
                      <a:endParaRPr sz="150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Diana told me she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 going to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visit her brother the following day.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 going to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visit my brother tomorrow.”</a:t>
                      </a:r>
                      <a:endParaRPr sz="1500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Jim said that when he had arrived, Sarah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already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left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“When I arrived, Sarah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had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already left.”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8" name="Shape 108"/>
          <p:cNvSpPr txBox="1"/>
          <p:nvPr/>
        </p:nvSpPr>
        <p:spPr>
          <a:xfrm>
            <a:off x="9361450" y="14501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9361450" y="2005838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9361450" y="25527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9361438" y="30952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9361450" y="3637738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9361450" y="4193463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latin typeface="Open Sans"/>
                <a:ea typeface="Open Sans"/>
                <a:cs typeface="Open Sans"/>
                <a:sym typeface="Open Sans"/>
              </a:rPr>
              <a:t>was/were going to</a:t>
            </a:r>
            <a:endParaRPr sz="1500" i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9361450" y="47315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6747825" y="471945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6697100" y="4174563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i="1" dirty="0">
                <a:latin typeface="Open Sans"/>
                <a:ea typeface="Open Sans"/>
                <a:cs typeface="Open Sans"/>
                <a:sym typeface="Open Sans"/>
              </a:rPr>
              <a:t>am/is/are going to</a:t>
            </a:r>
            <a:endParaRPr sz="1500" i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6778450" y="3629675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perfect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6633550" y="3084788"/>
            <a:ext cx="2606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perfect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6697100" y="2539900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past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6697100" y="2005838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continuous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6697100" y="1450125"/>
            <a:ext cx="231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latin typeface="Open Sans"/>
                <a:ea typeface="Open Sans"/>
                <a:cs typeface="Open Sans"/>
                <a:sym typeface="Open Sans"/>
              </a:rPr>
              <a:t>present simple</a:t>
            </a:r>
            <a:endParaRPr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9189559" y="151379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9189559" y="205409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9189559" y="4762155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9189559" y="4237305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9189559" y="369894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9189559" y="3147905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9189559" y="260319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9" name="Shape 129"/>
          <p:cNvGraphicFramePr/>
          <p:nvPr>
            <p:extLst>
              <p:ext uri="{D42A27DB-BD31-4B8C-83A1-F6EECF244321}">
                <p14:modId xmlns:p14="http://schemas.microsoft.com/office/powerpoint/2010/main" val="2558127279"/>
              </p:ext>
            </p:extLst>
          </p:nvPr>
        </p:nvGraphicFramePr>
        <p:xfrm>
          <a:off x="517050" y="5207504"/>
          <a:ext cx="11293200" cy="548650"/>
        </p:xfrm>
        <a:graphic>
          <a:graphicData uri="http://schemas.openxmlformats.org/drawingml/2006/table">
            <a:tbl>
              <a:tblPr firstRow="1" bandRow="1">
                <a:noFill/>
                <a:tableStyleId>{957E3776-79D9-4C77-BF2B-54208995BF5C}</a:tableStyleId>
              </a:tblPr>
              <a:tblGrid>
                <a:gridCol w="6136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said they 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been working </a:t>
                      </a:r>
                      <a:r>
                        <a:rPr lang="en-US" sz="1500" b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 lot before they had left.</a:t>
                      </a:r>
                      <a:endParaRPr sz="1500" b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“We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had been working </a:t>
                      </a:r>
                      <a:r>
                        <a:rPr lang="en-US" sz="1500" b="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lot before we left.”</a:t>
                      </a:r>
                      <a:endParaRPr sz="1500" b="0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0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perfect continuous</a:t>
                      </a:r>
                      <a:endParaRPr sz="1500" b="0" dirty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 anchor="ctr"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b="0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perfect continuous</a:t>
                      </a:r>
                      <a:endParaRPr sz="1500" b="0" u="none" strike="noStrike" cap="none" dirty="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 anchor="ctr"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0" name="Shape 130"/>
          <p:cNvSpPr/>
          <p:nvPr/>
        </p:nvSpPr>
        <p:spPr>
          <a:xfrm>
            <a:off x="9189559" y="5369955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38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/>
          <p:nvPr/>
        </p:nvSpPr>
        <p:spPr>
          <a:xfrm rot="9361404" flipH="1">
            <a:off x="10745792" y="4866403"/>
            <a:ext cx="989262" cy="1320094"/>
          </a:xfrm>
          <a:prstGeom prst="arc">
            <a:avLst>
              <a:gd name="adj1" fmla="val 16809687"/>
              <a:gd name="adj2" fmla="val 2621519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17BAE510-22A5-4D83-877D-6678FB9E0BC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/>
        </p:nvSpPr>
        <p:spPr>
          <a:xfrm>
            <a:off x="450601" y="280595"/>
            <a:ext cx="10917984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Things to consider…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9902277" y="5892850"/>
            <a:ext cx="1941000" cy="7347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Pronoun changes…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39" name="Shape 139"/>
          <p:cNvGraphicFramePr/>
          <p:nvPr>
            <p:extLst>
              <p:ext uri="{D42A27DB-BD31-4B8C-83A1-F6EECF244321}">
                <p14:modId xmlns:p14="http://schemas.microsoft.com/office/powerpoint/2010/main" val="26882692"/>
              </p:ext>
            </p:extLst>
          </p:nvPr>
        </p:nvGraphicFramePr>
        <p:xfrm>
          <a:off x="449400" y="1011129"/>
          <a:ext cx="11293200" cy="3078540"/>
        </p:xfrm>
        <a:graphic>
          <a:graphicData uri="http://schemas.openxmlformats.org/drawingml/2006/table">
            <a:tbl>
              <a:tblPr firstRow="1" bandRow="1">
                <a:noFill/>
                <a:tableStyleId>{957E3776-79D9-4C77-BF2B-54208995BF5C}</a:tableStyleId>
              </a:tblPr>
              <a:tblGrid>
                <a:gridCol w="6136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direct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reported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 said that 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call us.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’ll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call you.”</a:t>
                      </a:r>
                      <a:endParaRPr sz="1500">
                        <a:solidFill>
                          <a:srgbClr val="C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will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</a:t>
                      </a:r>
                      <a:endParaRPr lang="en-US" sz="15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Chris said 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could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play football well.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can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play football well.”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could</a:t>
                      </a:r>
                      <a:endParaRPr lang="en-US" sz="15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Tim told me he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might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come with us.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may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come with you.”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may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might</a:t>
                      </a:r>
                      <a:endParaRPr lang="en-US" sz="15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teacher said we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to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arrive early.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“You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must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arrive early.”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 to/must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had to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 told me I </a:t>
                      </a:r>
                      <a:r>
                        <a:rPr lang="en-US" sz="15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should </a:t>
                      </a:r>
                      <a:r>
                        <a:rPr lang="en-US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speak to you first. 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“You </a:t>
                      </a:r>
                      <a:r>
                        <a:rPr lang="en-US" sz="1500" b="1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should </a:t>
                      </a:r>
                      <a:r>
                        <a:rPr lang="en-US" sz="15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speak to me first.”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should/ought to/might/could/would</a:t>
                      </a: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i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 change.</a:t>
                      </a:r>
                      <a:endParaRPr lang="en-US" sz="1500" i="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0" name="Shape 140"/>
          <p:cNvSpPr/>
          <p:nvPr/>
        </p:nvSpPr>
        <p:spPr>
          <a:xfrm>
            <a:off x="8890057" y="1451693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00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8890057" y="1965742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00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8890052" y="2522088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00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8890057" y="3037279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00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8890057" y="3592501"/>
            <a:ext cx="266100" cy="25980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ABC0"/>
              </a:gs>
              <a:gs pos="100000">
                <a:srgbClr val="94ECFD"/>
              </a:gs>
            </a:gsLst>
            <a:lin ang="16200000" scaled="0"/>
          </a:gradFill>
          <a:ln w="9525" cap="flat" cmpd="sng">
            <a:solidFill>
              <a:srgbClr val="0096A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Shape 1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6055" y="432235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/>
          <p:nvPr/>
        </p:nvSpPr>
        <p:spPr>
          <a:xfrm>
            <a:off x="1975525" y="5273125"/>
            <a:ext cx="3249000" cy="1029000"/>
          </a:xfrm>
          <a:prstGeom prst="wedgeRoundRectCallout">
            <a:avLst>
              <a:gd name="adj1" fmla="val 63635"/>
              <a:gd name="adj2" fmla="val -4179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use the reporting verbs </a:t>
            </a:r>
            <a:r>
              <a:rPr lang="en-US" sz="15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say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5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tell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when reporting statements. Notice how we need an </a:t>
            </a:r>
            <a:r>
              <a:rPr lang="en-US" sz="15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object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with the verb </a:t>
            </a:r>
            <a:r>
              <a:rPr lang="en-US" sz="15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tell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5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5598238" y="5675600"/>
            <a:ext cx="1786800" cy="1067700"/>
          </a:xfrm>
          <a:prstGeom prst="wedgeRoundRectCallout">
            <a:avLst>
              <a:gd name="adj1" fmla="val 4873"/>
              <a:gd name="adj2" fmla="val -7395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don’t have to use </a:t>
            </a:r>
            <a:r>
              <a:rPr lang="en-US" sz="15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that. 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It can be omitted.</a:t>
            </a:r>
            <a:endParaRPr sz="15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7448875" y="4225588"/>
            <a:ext cx="4394400" cy="1433400"/>
          </a:xfrm>
          <a:prstGeom prst="wedgeRoundRectCallout">
            <a:avLst>
              <a:gd name="adj1" fmla="val -64600"/>
              <a:gd name="adj2" fmla="val -175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the reporting verbs </a:t>
            </a:r>
            <a:r>
              <a:rPr lang="en-US" sz="15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say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5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tell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are in the </a:t>
            </a:r>
            <a:r>
              <a:rPr lang="en-US" sz="15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present, future, 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15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(e.g. He says; they have told me), the verb tenses when reported </a:t>
            </a:r>
            <a:r>
              <a:rPr lang="en-US" sz="15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not change</a:t>
            </a: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E.g. He says he will call us; She has told me she has an appointment today.</a:t>
            </a:r>
            <a:endParaRPr sz="15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1344550" y="4173300"/>
            <a:ext cx="2332200" cy="977700"/>
          </a:xfrm>
          <a:prstGeom prst="wedgeRoundRectCallout">
            <a:avLst>
              <a:gd name="adj1" fmla="val 124767"/>
              <a:gd name="adj2" fmla="val 16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 well as tenses and grammatical structures, modal verbs can also change.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Shape 150"/>
          <p:cNvSpPr/>
          <p:nvPr/>
        </p:nvSpPr>
        <p:spPr>
          <a:xfrm rot="-4034124">
            <a:off x="1405407" y="2503729"/>
            <a:ext cx="1763036" cy="4692428"/>
          </a:xfrm>
          <a:prstGeom prst="arc">
            <a:avLst>
              <a:gd name="adj1" fmla="val 9919120"/>
              <a:gd name="adj2" fmla="val 1765775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 rot="3331394" flipH="1">
            <a:off x="118692" y="2589422"/>
            <a:ext cx="7023666" cy="2882809"/>
          </a:xfrm>
          <a:prstGeom prst="arc">
            <a:avLst>
              <a:gd name="adj1" fmla="val 11852229"/>
              <a:gd name="adj2" fmla="val 36931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F627C65A-F1C1-4546-80E2-9D1EAC3F17A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300" cy="13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Pronoun change in reported speech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Shape 158"/>
          <p:cNvSpPr txBox="1"/>
          <p:nvPr/>
        </p:nvSpPr>
        <p:spPr>
          <a:xfrm>
            <a:off x="4929975" y="2369875"/>
            <a:ext cx="1959900" cy="4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Open Sans"/>
              <a:buNone/>
            </a:pPr>
            <a:r>
              <a:rPr lang="en-US" sz="1700" b="1" i="0" u="none" strike="noStrike" cap="none">
                <a:latin typeface="Open Sans"/>
                <a:ea typeface="Open Sans"/>
                <a:cs typeface="Open Sans"/>
                <a:sym typeface="Open Sans"/>
              </a:rPr>
              <a:t>Later that day…</a:t>
            </a:r>
            <a:endParaRPr sz="1700" b="1" i="0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9707775" y="5754350"/>
            <a:ext cx="2135400" cy="7749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Time and place word changes…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2392325" y="1998602"/>
            <a:ext cx="2588400" cy="1312200"/>
          </a:xfrm>
          <a:prstGeom prst="wedgeRoundRectCallout">
            <a:avLst>
              <a:gd name="adj1" fmla="val -70877"/>
              <a:gd name="adj2" fmla="val -7279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-US" sz="16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You</a:t>
            </a:r>
            <a:r>
              <a:rPr lang="en-US" sz="16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have to give </a:t>
            </a:r>
            <a:r>
              <a:rPr lang="en-US" sz="16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us</a:t>
            </a:r>
            <a:r>
              <a:rPr lang="en-US" sz="16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the money soon so </a:t>
            </a:r>
            <a:r>
              <a:rPr lang="en-US" sz="16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n-US" sz="16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can book the tickets.”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975" y="1794663"/>
            <a:ext cx="1550951" cy="1550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Shape 1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12925" y="2448762"/>
            <a:ext cx="1550951" cy="155092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/>
          <p:nvPr/>
        </p:nvSpPr>
        <p:spPr>
          <a:xfrm>
            <a:off x="6889875" y="2658425"/>
            <a:ext cx="2333700" cy="1131600"/>
          </a:xfrm>
          <a:prstGeom prst="wedgeRoundRectCallout">
            <a:avLst>
              <a:gd name="adj1" fmla="val 63487"/>
              <a:gd name="adj2" fmla="val -9562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Ok. I’ll give it to her tonight at our Spanish class.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76055" y="3937183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/>
          <p:nvPr/>
        </p:nvSpPr>
        <p:spPr>
          <a:xfrm>
            <a:off x="1462925" y="3920125"/>
            <a:ext cx="2799000" cy="1312200"/>
          </a:xfrm>
          <a:prstGeom prst="wedgeRoundRectCallout">
            <a:avLst>
              <a:gd name="adj1" fmla="val 90485"/>
              <a:gd name="adj2" fmla="val 20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highlighted pronouns in the conversation and how they need to change in reported speech.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2493800" y="1041002"/>
            <a:ext cx="2588400" cy="1312200"/>
          </a:xfrm>
          <a:prstGeom prst="wedgeRoundRectCallout">
            <a:avLst>
              <a:gd name="adj1" fmla="val -73164"/>
              <a:gd name="adj2" fmla="val 43044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“I will tell you how much it is later.”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3921000" y="5319225"/>
            <a:ext cx="2651100" cy="1312200"/>
          </a:xfrm>
          <a:prstGeom prst="wedgeRoundRectCallout">
            <a:avLst>
              <a:gd name="adj1" fmla="val 34151"/>
              <a:gd name="adj2" fmla="val -5866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Now look at what else the girl said. What do you think the missing pronouns are?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8440825" y="2319600"/>
            <a:ext cx="2333700" cy="1245000"/>
          </a:xfrm>
          <a:prstGeom prst="wedgeRoundRectCallout">
            <a:avLst>
              <a:gd name="adj1" fmla="val -60062"/>
              <a:gd name="adj2" fmla="val -16596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Jude said Julia would meet …………. at the theatre.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2493800" y="2412915"/>
            <a:ext cx="2588400" cy="1312200"/>
          </a:xfrm>
          <a:prstGeom prst="wedgeRoundRectCallout">
            <a:avLst>
              <a:gd name="adj1" fmla="val -70224"/>
              <a:gd name="adj2" fmla="val -39597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“Julia will meet you at the theatre.”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2493800" y="3784852"/>
            <a:ext cx="2588400" cy="1312200"/>
          </a:xfrm>
          <a:prstGeom prst="wedgeRoundRectCallout">
            <a:avLst>
              <a:gd name="adj1" fmla="val -88192"/>
              <a:gd name="adj2" fmla="val -80350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“Julia is going to call you later.”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1" name="Shape 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89875" y="1041012"/>
            <a:ext cx="1550951" cy="155095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/>
          <p:nvPr/>
        </p:nvSpPr>
        <p:spPr>
          <a:xfrm>
            <a:off x="8440825" y="3598200"/>
            <a:ext cx="2333700" cy="1245000"/>
          </a:xfrm>
          <a:prstGeom prst="wedgeRoundRectCallout">
            <a:avLst>
              <a:gd name="adj1" fmla="val -69993"/>
              <a:gd name="adj2" fmla="val -67675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She told me that Julia was going to call ……………. later.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6624975" y="5080625"/>
            <a:ext cx="2863500" cy="1551000"/>
          </a:xfrm>
          <a:prstGeom prst="wedgeRoundRectCallout">
            <a:avLst>
              <a:gd name="adj1" fmla="val -47341"/>
              <a:gd name="adj2" fmla="val -6521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Often it is necessary to change the pronouns and possessive adjectives in reported speech, so that we know exactly who is being referred to.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9324325" y="2658425"/>
            <a:ext cx="566700" cy="3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/>
              <a:t>us</a:t>
            </a:r>
            <a:endParaRPr sz="1600" b="1"/>
          </a:p>
        </p:txBody>
      </p:sp>
      <p:sp>
        <p:nvSpPr>
          <p:cNvPr id="175" name="Shape 175"/>
          <p:cNvSpPr/>
          <p:nvPr/>
        </p:nvSpPr>
        <p:spPr>
          <a:xfrm>
            <a:off x="8767175" y="1041000"/>
            <a:ext cx="2333700" cy="1245000"/>
          </a:xfrm>
          <a:prstGeom prst="wedgeRoundRectCallout">
            <a:avLst>
              <a:gd name="adj1" fmla="val -62236"/>
              <a:gd name="adj2" fmla="val -159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Jude told me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had to give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the money soon so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they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could book the tickets.</a:t>
            </a:r>
            <a:endParaRPr sz="1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8919025" y="4188975"/>
            <a:ext cx="97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/>
              <a:t>me/us</a:t>
            </a:r>
            <a:endParaRPr sz="1600" b="1"/>
          </a:p>
        </p:txBody>
      </p:sp>
      <p:sp>
        <p:nvSpPr>
          <p:cNvPr id="177" name="Shape 177"/>
          <p:cNvSpPr/>
          <p:nvPr/>
        </p:nvSpPr>
        <p:spPr>
          <a:xfrm>
            <a:off x="8440825" y="1040988"/>
            <a:ext cx="2333700" cy="1245000"/>
          </a:xfrm>
          <a:prstGeom prst="wedgeRoundRectCallout">
            <a:avLst>
              <a:gd name="adj1" fmla="val -62021"/>
              <a:gd name="adj2" fmla="val 43312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Open Sans"/>
              <a:buNone/>
            </a:pPr>
            <a:r>
              <a:rPr lang="en-US" sz="1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Jude said …………. would tell …………. how much it was later.</a:t>
            </a:r>
            <a:endParaRPr sz="1600" b="0" i="0" u="none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9775225" y="1041000"/>
            <a:ext cx="566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/>
              <a:t>she</a:t>
            </a:r>
            <a:endParaRPr sz="1600" b="1"/>
          </a:p>
        </p:txBody>
      </p:sp>
      <p:sp>
        <p:nvSpPr>
          <p:cNvPr id="179" name="Shape 179"/>
          <p:cNvSpPr txBox="1"/>
          <p:nvPr/>
        </p:nvSpPr>
        <p:spPr>
          <a:xfrm>
            <a:off x="9834400" y="1278875"/>
            <a:ext cx="566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/>
              <a:t>us</a:t>
            </a:r>
            <a:endParaRPr sz="1600" b="1"/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72087" y="1794687"/>
            <a:ext cx="1550951" cy="1550951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48FABCFF-4244-4686-88A1-D1586BA8B50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21460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3133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Time and place changes in reported speech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6573" y="4678134"/>
            <a:ext cx="1312050" cy="1312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Shape 188"/>
          <p:cNvSpPr/>
          <p:nvPr/>
        </p:nvSpPr>
        <p:spPr>
          <a:xfrm>
            <a:off x="2932700" y="4825962"/>
            <a:ext cx="3228300" cy="1016400"/>
          </a:xfrm>
          <a:prstGeom prst="wedgeRoundRectCallout">
            <a:avLst>
              <a:gd name="adj1" fmla="val -64120"/>
              <a:gd name="adj2" fmla="val 521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these examples you saw earlier.</a:t>
            </a:r>
            <a:endParaRPr sz="16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6847825" y="4825941"/>
            <a:ext cx="3944100" cy="1016400"/>
          </a:xfrm>
          <a:prstGeom prst="wedgeRoundRectCallout">
            <a:avLst>
              <a:gd name="adj1" fmla="val -56795"/>
              <a:gd name="adj2" fmla="val 849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time and place words in bold. Can you remember what these words were in direct speech?</a:t>
            </a:r>
            <a:endParaRPr sz="16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90" name="Shape 190"/>
          <p:cNvGraphicFramePr/>
          <p:nvPr>
            <p:extLst>
              <p:ext uri="{D42A27DB-BD31-4B8C-83A1-F6EECF244321}">
                <p14:modId xmlns:p14="http://schemas.microsoft.com/office/powerpoint/2010/main" val="3289160877"/>
              </p:ext>
            </p:extLst>
          </p:nvPr>
        </p:nvGraphicFramePr>
        <p:xfrm>
          <a:off x="371213" y="1805379"/>
          <a:ext cx="11554425" cy="2515240"/>
        </p:xfrm>
        <a:graphic>
          <a:graphicData uri="http://schemas.openxmlformats.org/drawingml/2006/table">
            <a:tbl>
              <a:tblPr firstRow="1" bandRow="1">
                <a:noFill/>
                <a:tableStyleId>{957E3776-79D9-4C77-BF2B-54208995BF5C}</a:tableStyleId>
              </a:tblPr>
              <a:tblGrid>
                <a:gridCol w="684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0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direct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reported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said she had an appointment </a:t>
                      </a: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that day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That day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Tom told me he was getting married </a:t>
                      </a: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following June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following June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Jayne said Adam had quit his job </a:t>
                      </a: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week before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week before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 told Laura that the team had been playing well </a:t>
                      </a: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at that time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At that time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Diana told me she was going to visit her brother </a:t>
                      </a: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following day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following day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Francesca said she had been </a:t>
                      </a:r>
                      <a:r>
                        <a:rPr lang="en-US" sz="16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there </a:t>
                      </a: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before.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There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1" name="Shape 191"/>
          <p:cNvSpPr txBox="1"/>
          <p:nvPr/>
        </p:nvSpPr>
        <p:spPr>
          <a:xfrm>
            <a:off x="7216150" y="2093225"/>
            <a:ext cx="2251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Today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7216150" y="2458325"/>
            <a:ext cx="2251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Next June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7216150" y="2823413"/>
            <a:ext cx="2251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Last week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7216150" y="3188513"/>
            <a:ext cx="2251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Recently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7216150" y="3553625"/>
            <a:ext cx="2251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Tomorrow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7216150" y="3918713"/>
            <a:ext cx="2251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Here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B1F8FBA0-C5F9-42ED-BBD3-E249674CD5A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39565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Time and place changes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8187363" y="3256962"/>
            <a:ext cx="3152400" cy="2167500"/>
          </a:xfrm>
          <a:prstGeom prst="wedgeRoundRectCallout">
            <a:avLst>
              <a:gd name="adj1" fmla="val -1182"/>
              <a:gd name="adj2" fmla="val -633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 with the verb tenses and grammatical structures, remember that these don’t change if the reporting verbs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say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tell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are in the present, future or present perfect. E.g. She says that she has an appointment today.</a:t>
            </a:r>
            <a:endParaRPr sz="1600" b="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Shape 204"/>
          <p:cNvSpPr txBox="1"/>
          <p:nvPr/>
        </p:nvSpPr>
        <p:spPr>
          <a:xfrm>
            <a:off x="464249" y="825009"/>
            <a:ext cx="11040814" cy="73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often need to change the time and place words when we report direct speech as we don’t know exactly when the person was referring to when they made the statement.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5" name="Shape 2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4533" y="1720426"/>
            <a:ext cx="1357513" cy="135751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/>
          <p:nvPr/>
        </p:nvSpPr>
        <p:spPr>
          <a:xfrm>
            <a:off x="9366700" y="5723450"/>
            <a:ext cx="2476500" cy="805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Reported questions…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07" name="Shape 207"/>
          <p:cNvGraphicFramePr/>
          <p:nvPr>
            <p:extLst>
              <p:ext uri="{D42A27DB-BD31-4B8C-83A1-F6EECF244321}">
                <p14:modId xmlns:p14="http://schemas.microsoft.com/office/powerpoint/2010/main" val="3317834969"/>
              </p:ext>
            </p:extLst>
          </p:nvPr>
        </p:nvGraphicFramePr>
        <p:xfrm>
          <a:off x="639975" y="1720416"/>
          <a:ext cx="6753450" cy="4084420"/>
        </p:xfrm>
        <a:graphic>
          <a:graphicData uri="http://schemas.openxmlformats.org/drawingml/2006/table">
            <a:tbl>
              <a:tblPr firstRow="1" bandRow="1">
                <a:noFill/>
                <a:tableStyleId>{957E3776-79D9-4C77-BF2B-54208995BF5C}</a:tableStyleId>
              </a:tblPr>
              <a:tblGrid>
                <a:gridCol w="336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7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3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direct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reported speech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1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Now; at the moment; recently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Then; at that time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1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Today/tonight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That day/that night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1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Yesterday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day before; the previous day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Tomorrow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following day; the next day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Next week/month/year/June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following week/month/year/June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Last week/month/year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previous week; the week before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 week/month ago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previous week; the week before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This/these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That/those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Here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There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Google Shape;65;p15">
            <a:extLst>
              <a:ext uri="{FF2B5EF4-FFF2-40B4-BE49-F238E27FC236}">
                <a16:creationId xmlns:a16="http://schemas.microsoft.com/office/drawing/2014/main" id="{E3AC664D-1518-4CB5-B3B7-79C0477B2BB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268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Questions in reported speech</a:t>
            </a:r>
            <a:endParaRPr sz="4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2826" y="1117389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/>
          <p:nvPr/>
        </p:nvSpPr>
        <p:spPr>
          <a:xfrm>
            <a:off x="2414907" y="1172126"/>
            <a:ext cx="2048400" cy="902400"/>
          </a:xfrm>
          <a:prstGeom prst="wedgeRoundRectCallout">
            <a:avLst>
              <a:gd name="adj1" fmla="val -70499"/>
              <a:gd name="adj2" fmla="val 20027"/>
              <a:gd name="adj3" fmla="val 16667"/>
            </a:avLst>
          </a:prstGeom>
          <a:solidFill>
            <a:srgbClr val="5F95C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Where are you going on holiday next week?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6" name="Shape 2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23398" y="256862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Shape 217"/>
          <p:cNvSpPr/>
          <p:nvPr/>
        </p:nvSpPr>
        <p:spPr>
          <a:xfrm>
            <a:off x="403750" y="2815075"/>
            <a:ext cx="2531100" cy="849000"/>
          </a:xfrm>
          <a:prstGeom prst="wedgeRoundRectCallout">
            <a:avLst>
              <a:gd name="adj1" fmla="val 58872"/>
              <a:gd name="adj2" fmla="val -889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Mallorca in Spain. Do you have time off? What are your plans?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8" name="Shape 2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8947" y="1117405"/>
            <a:ext cx="1239900" cy="123986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/>
          <p:nvPr/>
        </p:nvSpPr>
        <p:spPr>
          <a:xfrm>
            <a:off x="9022551" y="1172125"/>
            <a:ext cx="2718900" cy="902400"/>
          </a:xfrm>
          <a:prstGeom prst="wedgeRoundRectCallout">
            <a:avLst>
              <a:gd name="adj1" fmla="val -63479"/>
              <a:gd name="adj2" fmla="val 16021"/>
              <a:gd name="adj3" fmla="val 16667"/>
            </a:avLst>
          </a:prstGeom>
          <a:solidFill>
            <a:srgbClr val="5F95C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Daniel asked me if I had time off. He asked what my plans were.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0" name="Shape 2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92008" y="2568628"/>
            <a:ext cx="1239900" cy="1239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/>
          <p:nvPr/>
        </p:nvSpPr>
        <p:spPr>
          <a:xfrm>
            <a:off x="7328938" y="2792725"/>
            <a:ext cx="2879700" cy="902400"/>
          </a:xfrm>
          <a:prstGeom prst="wedgeRoundRectCallout">
            <a:avLst>
              <a:gd name="adj1" fmla="val 62387"/>
              <a:gd name="adj2" fmla="val -1327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Craig asked me where I was going on holiday the following week.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4841225" y="2357275"/>
            <a:ext cx="2402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</a:pPr>
            <a:r>
              <a:rPr lang="en-US" sz="1800" b="1" i="0" u="none" strike="noStrike" cap="none">
                <a:latin typeface="Arial"/>
                <a:ea typeface="Arial"/>
                <a:cs typeface="Arial"/>
                <a:sym typeface="Arial"/>
              </a:rPr>
              <a:t>A few weeks later…</a:t>
            </a:r>
            <a:endParaRPr sz="1800" b="1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9862425" y="5301975"/>
            <a:ext cx="2048400" cy="1407000"/>
          </a:xfrm>
          <a:prstGeom prst="cloudCallout">
            <a:avLst>
              <a:gd name="adj1" fmla="val -69603"/>
              <a:gd name="adj2" fmla="val -1091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sz="160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The word order is the same as the affirmative</a:t>
            </a:r>
            <a:endParaRPr sz="1600" i="1" u="none" strike="noStrike" cap="none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823491" y="4087626"/>
            <a:ext cx="858600" cy="761400"/>
          </a:xfrm>
          <a:prstGeom prst="cloudCallout">
            <a:avLst>
              <a:gd name="adj1" fmla="val 93423"/>
              <a:gd name="adj2" fmla="val 9666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sz="160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</a:t>
            </a:r>
            <a:endParaRPr sz="1600" i="1" u="none" strike="noStrike" cap="none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2076289" y="5250136"/>
            <a:ext cx="858600" cy="761400"/>
          </a:xfrm>
          <a:prstGeom prst="cloudCallout">
            <a:avLst>
              <a:gd name="adj1" fmla="val 109054"/>
              <a:gd name="adj2" fmla="val 23406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sz="160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Ask</a:t>
            </a:r>
            <a:endParaRPr sz="1600" i="1" u="none" strike="noStrike" cap="none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10402449" y="4147825"/>
            <a:ext cx="1687500" cy="874200"/>
          </a:xfrm>
          <a:prstGeom prst="cloudCallout">
            <a:avLst>
              <a:gd name="adj1" fmla="val -58105"/>
              <a:gd name="adj2" fmla="val -2940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400"/>
              <a:buFont typeface="Open Sans"/>
              <a:buNone/>
            </a:pPr>
            <a:r>
              <a:rPr lang="en-US" sz="160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If (or whether)</a:t>
            </a:r>
            <a:endParaRPr sz="1600" i="1" u="none" strike="noStrike" cap="none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7" name="Shape 2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22330" y="349670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/>
          <p:nvPr/>
        </p:nvSpPr>
        <p:spPr>
          <a:xfrm>
            <a:off x="2142400" y="4147825"/>
            <a:ext cx="2276100" cy="874200"/>
          </a:xfrm>
          <a:prstGeom prst="wedgeRoundRectCallout">
            <a:avLst>
              <a:gd name="adj1" fmla="val 91355"/>
              <a:gd name="adj2" fmla="val -2254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 we use the auxiliary verbs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do, does, did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3561925" y="5301975"/>
            <a:ext cx="2276100" cy="874200"/>
          </a:xfrm>
          <a:prstGeom prst="wedgeRoundRectCallout">
            <a:avLst>
              <a:gd name="adj1" fmla="val 44035"/>
              <a:gd name="adj2" fmla="val -10854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reporting verb do we often use in questions?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6128950" y="5241525"/>
            <a:ext cx="3246600" cy="995100"/>
          </a:xfrm>
          <a:prstGeom prst="wedgeRoundRectCallout">
            <a:avLst>
              <a:gd name="adj1" fmla="val -42310"/>
              <a:gd name="adj2" fmla="val -9449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reported questions. What do you notice about the word order of the questions?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7666050" y="3956375"/>
            <a:ext cx="2531100" cy="1023900"/>
          </a:xfrm>
          <a:prstGeom prst="wedgeRoundRectCallout">
            <a:avLst>
              <a:gd name="adj1" fmla="val -88687"/>
              <a:gd name="adj2" fmla="val -535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If there is no question word (it’s a yes/no question), what follows the verb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ask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28A22A01-A5E3-4C8C-A016-C6CE2D50372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2027</Words>
  <Application>Microsoft Office PowerPoint</Application>
  <PresentationFormat>Widescreen</PresentationFormat>
  <Paragraphs>246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 reported speech</vt:lpstr>
      <vt:lpstr>We often have to report what people have said or asked us. When we do this, we need to consider various things.</vt:lpstr>
      <vt:lpstr>Tense changes in reported speech</vt:lpstr>
      <vt:lpstr>Tense changes in reported speech</vt:lpstr>
      <vt:lpstr>PowerPoint Presentation</vt:lpstr>
      <vt:lpstr>Pronoun change in reported speech</vt:lpstr>
      <vt:lpstr>Time and place changes in reported speech</vt:lpstr>
      <vt:lpstr>Time and place changes</vt:lpstr>
      <vt:lpstr>Questions in reported speech</vt:lpstr>
      <vt:lpstr>Questions in reported speech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13</cp:revision>
  <dcterms:modified xsi:type="dcterms:W3CDTF">2019-12-05T10:58:22Z</dcterms:modified>
</cp:coreProperties>
</file>